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9"/>
  </p:notesMasterIdLst>
  <p:sldIdLst>
    <p:sldId id="256" r:id="rId2"/>
    <p:sldId id="277" r:id="rId3"/>
    <p:sldId id="278" r:id="rId4"/>
    <p:sldId id="279" r:id="rId5"/>
    <p:sldId id="280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1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85577-2373-488C-A9DA-B82F9B6FAEA4}" type="datetimeFigureOut">
              <a:rPr lang="nl-NL" smtClean="0"/>
              <a:t>19-8-2017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2AC6D-6243-46BA-B8E8-647BF7520E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37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71591D-7DB0-40DA-9B2D-CA22B7129DA4}" type="slidenum">
              <a:rPr lang="en-GB" altLang="nl-NL"/>
              <a:pPr/>
              <a:t>5</a:t>
            </a:fld>
            <a:endParaRPr lang="en-GB" altLang="nl-NL"/>
          </a:p>
        </p:txBody>
      </p:sp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75085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987C99-9309-45C9-8EEF-5786E5121CC9}" type="slidenum">
              <a:rPr lang="en-GB" altLang="nl-NL"/>
              <a:pPr/>
              <a:t>8</a:t>
            </a:fld>
            <a:endParaRPr lang="en-GB" altLang="nl-NL"/>
          </a:p>
        </p:txBody>
      </p:sp>
      <p:sp>
        <p:nvSpPr>
          <p:cNvPr id="880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70329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3E4-2929-4135-A28E-40B70006129B}" type="datetimeFigureOut">
              <a:rPr lang="nl-NL" smtClean="0"/>
              <a:t>19-8-2017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406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3E4-2929-4135-A28E-40B70006129B}" type="datetimeFigureOut">
              <a:rPr lang="nl-NL" smtClean="0"/>
              <a:t>19-8-2017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417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3E4-2929-4135-A28E-40B70006129B}" type="datetimeFigureOut">
              <a:rPr lang="nl-NL" smtClean="0"/>
              <a:t>19-8-2017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3800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3E4-2929-4135-A28E-40B70006129B}" type="datetimeFigureOut">
              <a:rPr lang="nl-NL" smtClean="0"/>
              <a:t>19-8-2017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20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3E4-2929-4135-A28E-40B70006129B}" type="datetimeFigureOut">
              <a:rPr lang="nl-NL" smtClean="0"/>
              <a:t>19-8-2017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6227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3E4-2929-4135-A28E-40B70006129B}" type="datetimeFigureOut">
              <a:rPr lang="nl-NL" smtClean="0"/>
              <a:t>19-8-2017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196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3E4-2929-4135-A28E-40B70006129B}" type="datetimeFigureOut">
              <a:rPr lang="nl-NL" smtClean="0"/>
              <a:t>19-8-2017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0232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3E4-2929-4135-A28E-40B70006129B}" type="datetimeFigureOut">
              <a:rPr lang="nl-NL" smtClean="0"/>
              <a:t>19-8-2017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80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3E4-2929-4135-A28E-40B70006129B}" type="datetimeFigureOut">
              <a:rPr lang="nl-NL" smtClean="0"/>
              <a:t>19-8-2017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9812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3E4-2929-4135-A28E-40B70006129B}" type="datetimeFigureOut">
              <a:rPr lang="nl-NL" smtClean="0"/>
              <a:t>19-8-2017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523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3E4-2929-4135-A28E-40B70006129B}" type="datetimeFigureOut">
              <a:rPr lang="nl-NL" smtClean="0"/>
              <a:t>19-8-2017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383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3E4-2929-4135-A28E-40B70006129B}" type="datetimeFigureOut">
              <a:rPr lang="nl-NL" smtClean="0"/>
              <a:t>19-8-2017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21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3E4-2929-4135-A28E-40B70006129B}" type="datetimeFigureOut">
              <a:rPr lang="nl-NL" smtClean="0"/>
              <a:t>19-8-2017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75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3E4-2929-4135-A28E-40B70006129B}" type="datetimeFigureOut">
              <a:rPr lang="nl-NL" smtClean="0"/>
              <a:t>19-8-2017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53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3E4-2929-4135-A28E-40B70006129B}" type="datetimeFigureOut">
              <a:rPr lang="nl-NL" smtClean="0"/>
              <a:t>19-8-2017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06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3E4-2929-4135-A28E-40B70006129B}" type="datetimeFigureOut">
              <a:rPr lang="nl-NL" smtClean="0"/>
              <a:t>19-8-2017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143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3E3E4-2929-4135-A28E-40B70006129B}" type="datetimeFigureOut">
              <a:rPr lang="nl-NL" smtClean="0"/>
              <a:t>19-8-2017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608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Klauwverzorgen</a:t>
            </a:r>
            <a:r>
              <a:rPr lang="nl-NL" dirty="0" smtClean="0"/>
              <a:t> bij het rund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Keuzedeel </a:t>
            </a:r>
            <a:r>
              <a:rPr lang="nl-NL" dirty="0" err="1" smtClean="0"/>
              <a:t>klauwverzorgen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33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E006-9300-4D41-983D-B63DF099F6F9}" type="datetime1">
              <a:rPr lang="en-GB" altLang="nl-NL"/>
              <a:pPr/>
              <a:t>19/08/2017</a:t>
            </a:fld>
            <a:endParaRPr lang="en-GB" altLang="nl-NL"/>
          </a:p>
        </p:txBody>
      </p:sp>
      <p:sp>
        <p:nvSpPr>
          <p:cNvPr id="8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9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2087-1EB0-4388-9896-226A77A1447A}" type="slidenum">
              <a:rPr lang="en-GB" altLang="nl-NL"/>
              <a:pPr/>
              <a:t>10</a:t>
            </a:fld>
            <a:endParaRPr lang="en-GB" altLang="nl-NL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590800" y="914400"/>
            <a:ext cx="2514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GB" altLang="nl-NL" sz="2800"/>
              <a:t>voor aanzicht</a:t>
            </a:r>
            <a:endParaRPr lang="en-GB" altLang="nl-NL"/>
          </a:p>
        </p:txBody>
      </p:sp>
      <p:pic>
        <p:nvPicPr>
          <p:cNvPr id="44036" name="Picture 4" descr="vooraanzi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5775"/>
            <a:ext cx="3352800" cy="320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962400" y="5029200"/>
            <a:ext cx="3733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nl-NL"/>
              <a:t>Tussenklauw spleet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7696200" y="2895600"/>
            <a:ext cx="2514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hoornzoom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1524000" y="0"/>
            <a:ext cx="14414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NL"/>
              <a:t>benamingen</a:t>
            </a:r>
          </a:p>
        </p:txBody>
      </p:sp>
    </p:spTree>
    <p:extLst>
      <p:ext uri="{BB962C8B-B14F-4D97-AF65-F5344CB8AC3E}">
        <p14:creationId xmlns:p14="http://schemas.microsoft.com/office/powerpoint/2010/main" val="268247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utoUpdateAnimBg="0"/>
      <p:bldP spid="4403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6005-8EA8-40EE-BF00-8292579466E7}" type="datetime1">
              <a:rPr lang="en-GB" altLang="nl-NL"/>
              <a:pPr/>
              <a:t>19/08/2017</a:t>
            </a:fld>
            <a:endParaRPr lang="en-GB" altLang="nl-NL"/>
          </a:p>
        </p:txBody>
      </p:sp>
      <p:sp>
        <p:nvSpPr>
          <p:cNvPr id="8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9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BAFD-FAD2-4D64-AF80-9FCF2BEA4654}" type="slidenum">
              <a:rPr lang="en-GB" altLang="nl-NL"/>
              <a:pPr/>
              <a:t>11</a:t>
            </a:fld>
            <a:endParaRPr lang="en-GB" altLang="nl-NL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752600" y="914400"/>
            <a:ext cx="2895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GB" altLang="nl-NL" sz="2800"/>
              <a:t>achter aanzicht</a:t>
            </a:r>
            <a:endParaRPr lang="en-GB" altLang="nl-NL"/>
          </a:p>
        </p:txBody>
      </p:sp>
      <p:pic>
        <p:nvPicPr>
          <p:cNvPr id="40969" name="Picture 9" descr="achteraanzi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4" y="1239838"/>
            <a:ext cx="3221037" cy="424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7924800" y="3581400"/>
            <a:ext cx="2514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bijklauw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7924800" y="4876800"/>
            <a:ext cx="2819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balgebied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1524000" y="0"/>
            <a:ext cx="304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benamingen</a:t>
            </a:r>
          </a:p>
        </p:txBody>
      </p:sp>
    </p:spTree>
    <p:extLst>
      <p:ext uri="{BB962C8B-B14F-4D97-AF65-F5344CB8AC3E}">
        <p14:creationId xmlns:p14="http://schemas.microsoft.com/office/powerpoint/2010/main" val="209448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0" grpId="0" autoUpdateAnimBg="0"/>
      <p:bldP spid="4097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E8B2-3C35-480E-9468-58CD2D9DB64F}" type="datetime1">
              <a:rPr lang="en-GB" altLang="nl-NL"/>
              <a:pPr/>
              <a:t>19/08/2017</a:t>
            </a:fld>
            <a:endParaRPr lang="en-GB" altLang="nl-NL"/>
          </a:p>
        </p:txBody>
      </p:sp>
      <p:sp>
        <p:nvSpPr>
          <p:cNvPr id="1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16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604E-44AD-40E6-9DD3-ED4B884D3D8B}" type="slidenum">
              <a:rPr lang="en-GB" altLang="nl-NL"/>
              <a:pPr/>
              <a:t>12</a:t>
            </a:fld>
            <a:endParaRPr lang="en-GB" altLang="nl-NL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600200" y="1295400"/>
            <a:ext cx="23622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GB" altLang="nl-NL" sz="2800"/>
              <a:t>onderaanzicht</a:t>
            </a:r>
            <a:endParaRPr lang="en-GB" altLang="nl-NL"/>
          </a:p>
        </p:txBody>
      </p:sp>
      <p:pic>
        <p:nvPicPr>
          <p:cNvPr id="43013" name="Picture 5" descr="onderaanzi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3200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7239000" y="2971800"/>
            <a:ext cx="2438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balhoorn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7162800" y="3429000"/>
            <a:ext cx="205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wand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7239000" y="5045076"/>
            <a:ext cx="2819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Tussenklauwhuid</a:t>
            </a:r>
          </a:p>
          <a:p>
            <a:pPr algn="l"/>
            <a:r>
              <a:rPr lang="en-GB" altLang="nl-NL"/>
              <a:t> (onbehaard)</a:t>
            </a:r>
          </a:p>
        </p:txBody>
      </p:sp>
      <p:grpSp>
        <p:nvGrpSpPr>
          <p:cNvPr id="43031" name="Group 23"/>
          <p:cNvGrpSpPr>
            <a:grpSpLocks/>
          </p:cNvGrpSpPr>
          <p:nvPr/>
        </p:nvGrpSpPr>
        <p:grpSpPr bwMode="auto">
          <a:xfrm>
            <a:off x="6324600" y="4343400"/>
            <a:ext cx="2743200" cy="381000"/>
            <a:chOff x="3024" y="2736"/>
            <a:chExt cx="1728" cy="240"/>
          </a:xfrm>
        </p:grpSpPr>
        <p:sp>
          <p:nvSpPr>
            <p:cNvPr id="43020" name="Text Box 12"/>
            <p:cNvSpPr txBox="1">
              <a:spLocks noChangeArrowheads="1"/>
            </p:cNvSpPr>
            <p:nvPr/>
          </p:nvSpPr>
          <p:spPr bwMode="auto">
            <a:xfrm>
              <a:off x="3648" y="2736"/>
              <a:ext cx="110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GB" altLang="nl-NL"/>
                <a:t>zoolhoorn</a:t>
              </a:r>
            </a:p>
          </p:txBody>
        </p:sp>
        <p:sp>
          <p:nvSpPr>
            <p:cNvPr id="43022" name="AutoShape 14"/>
            <p:cNvSpPr>
              <a:spLocks noChangeArrowheads="1"/>
            </p:cNvSpPr>
            <p:nvPr/>
          </p:nvSpPr>
          <p:spPr bwMode="auto">
            <a:xfrm>
              <a:off x="3024" y="2880"/>
              <a:ext cx="672" cy="96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43029" name="Group 21"/>
          <p:cNvGrpSpPr>
            <a:grpSpLocks/>
          </p:cNvGrpSpPr>
          <p:nvPr/>
        </p:nvGrpSpPr>
        <p:grpSpPr bwMode="auto">
          <a:xfrm>
            <a:off x="6858000" y="3962405"/>
            <a:ext cx="3200400" cy="369888"/>
            <a:chOff x="3360" y="2496"/>
            <a:chExt cx="2016" cy="233"/>
          </a:xfrm>
        </p:grpSpPr>
        <p:sp>
          <p:nvSpPr>
            <p:cNvPr id="43017" name="Text Box 9"/>
            <p:cNvSpPr txBox="1">
              <a:spLocks noChangeArrowheads="1"/>
            </p:cNvSpPr>
            <p:nvPr/>
          </p:nvSpPr>
          <p:spPr bwMode="auto">
            <a:xfrm>
              <a:off x="4128" y="2496"/>
              <a:ext cx="124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GB" altLang="nl-NL"/>
                <a:t>witte lijn</a:t>
              </a:r>
            </a:p>
          </p:txBody>
        </p:sp>
        <p:sp>
          <p:nvSpPr>
            <p:cNvPr id="43023" name="AutoShape 15"/>
            <p:cNvSpPr>
              <a:spLocks noChangeArrowheads="1"/>
            </p:cNvSpPr>
            <p:nvPr/>
          </p:nvSpPr>
          <p:spPr bwMode="auto">
            <a:xfrm>
              <a:off x="3360" y="2592"/>
              <a:ext cx="816" cy="96"/>
            </a:xfrm>
            <a:prstGeom prst="rightArrow">
              <a:avLst>
                <a:gd name="adj1" fmla="val 50000"/>
                <a:gd name="adj2" fmla="val 2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1524000" y="0"/>
            <a:ext cx="304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benamingen</a:t>
            </a:r>
          </a:p>
        </p:txBody>
      </p:sp>
    </p:spTree>
    <p:extLst>
      <p:ext uri="{BB962C8B-B14F-4D97-AF65-F5344CB8AC3E}">
        <p14:creationId xmlns:p14="http://schemas.microsoft.com/office/powerpoint/2010/main" val="375900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utoUpdateAnimBg="0"/>
      <p:bldP spid="43015" grpId="0" autoUpdateAnimBg="0"/>
      <p:bldP spid="4302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21D9-0CDE-4B34-8B46-76CC3BE0D973}" type="datetime1">
              <a:rPr lang="en-GB" altLang="nl-NL"/>
              <a:pPr/>
              <a:t>19/08/2017</a:t>
            </a:fld>
            <a:endParaRPr lang="en-GB" altLang="nl-NL"/>
          </a:p>
        </p:txBody>
      </p:sp>
      <p:sp>
        <p:nvSpPr>
          <p:cNvPr id="18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19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5A8A-0AC1-472B-81CA-55D32EF2957C}" type="slidenum">
              <a:rPr lang="en-GB" altLang="nl-NL"/>
              <a:pPr/>
              <a:t>13</a:t>
            </a:fld>
            <a:endParaRPr lang="en-GB" altLang="nl-NL"/>
          </a:p>
        </p:txBody>
      </p:sp>
      <p:pic>
        <p:nvPicPr>
          <p:cNvPr id="41989" name="Picture 5" descr="dwarsdoorsn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1"/>
            <a:ext cx="3962400" cy="385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971800" y="3429001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strekpees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819400" y="42052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klauwbeen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3581400" y="5334001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Witte lijn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4876800" y="534828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zool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6096000" y="5410201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balgebied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7924800" y="4724401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Het leven of de lederhuid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7924800" y="4510088"/>
            <a:ext cx="251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vetkussen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7924800" y="42814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Diepe buigpees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7924800" y="3886201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straalbeen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2971800" y="3048001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kootbeen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2819400" y="3595688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kroonbeen</a:t>
            </a:r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3048000" y="1981201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pijpbeen</a:t>
            </a: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4495800" y="914400"/>
            <a:ext cx="29718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 sz="2800" dirty="0" err="1" smtClean="0"/>
              <a:t>dwarsdoorsnede</a:t>
            </a:r>
            <a:endParaRPr lang="en-GB" altLang="nl-NL" sz="2800" dirty="0"/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1524000" y="0"/>
            <a:ext cx="304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benamingen</a:t>
            </a:r>
          </a:p>
        </p:txBody>
      </p:sp>
    </p:spTree>
    <p:extLst>
      <p:ext uri="{BB962C8B-B14F-4D97-AF65-F5344CB8AC3E}">
        <p14:creationId xmlns:p14="http://schemas.microsoft.com/office/powerpoint/2010/main" val="207872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 autoUpdateAnimBg="0"/>
      <p:bldP spid="41993" grpId="0" autoUpdateAnimBg="0"/>
      <p:bldP spid="41994" grpId="0" autoUpdateAnimBg="0"/>
      <p:bldP spid="41995" grpId="0" autoUpdateAnimBg="0"/>
      <p:bldP spid="41997" grpId="0" autoUpdateAnimBg="0"/>
      <p:bldP spid="41998" grpId="0" autoUpdateAnimBg="0"/>
      <p:bldP spid="41999" grpId="0" autoUpdateAnimBg="0"/>
      <p:bldP spid="42000" grpId="0" autoUpdateAnimBg="0"/>
      <p:bldP spid="42001" grpId="0" autoUpdateAnimBg="0"/>
      <p:bldP spid="42002" grpId="0" autoUpdateAnimBg="0"/>
      <p:bldP spid="42004" grpId="0" autoUpdateAnimBg="0"/>
      <p:bldP spid="4200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43AE-8198-4777-BEE8-E25700928604}" type="datetime1">
              <a:rPr lang="en-GB" altLang="nl-NL"/>
              <a:pPr/>
              <a:t>19/08/2017</a:t>
            </a:fld>
            <a:endParaRPr lang="en-GB" altLang="nl-NL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6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8783-8233-408A-9972-325699452EA8}" type="slidenum">
              <a:rPr lang="en-GB" altLang="nl-NL"/>
              <a:pPr/>
              <a:t>14</a:t>
            </a:fld>
            <a:endParaRPr lang="en-GB" altLang="nl-NL"/>
          </a:p>
        </p:txBody>
      </p:sp>
      <p:pic>
        <p:nvPicPr>
          <p:cNvPr id="26627" name="Picture 3" descr="pklaxab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71600"/>
            <a:ext cx="384968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524000" y="0"/>
            <a:ext cx="304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benamingen</a:t>
            </a:r>
          </a:p>
        </p:txBody>
      </p:sp>
    </p:spTree>
    <p:extLst>
      <p:ext uri="{BB962C8B-B14F-4D97-AF65-F5344CB8AC3E}">
        <p14:creationId xmlns:p14="http://schemas.microsoft.com/office/powerpoint/2010/main" val="2733366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9772-5CF7-45C2-85BC-0B66AB0154FC}" type="datetime1">
              <a:rPr lang="en-GB" altLang="nl-NL"/>
              <a:pPr/>
              <a:t>19/08/2017</a:t>
            </a:fld>
            <a:endParaRPr lang="en-GB" altLang="nl-NL"/>
          </a:p>
        </p:txBody>
      </p:sp>
      <p:sp>
        <p:nvSpPr>
          <p:cNvPr id="11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12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3CE4-004D-41ED-996E-F15433608CC1}" type="slidenum">
              <a:rPr lang="en-GB" altLang="nl-NL"/>
              <a:pPr/>
              <a:t>15</a:t>
            </a:fld>
            <a:endParaRPr lang="en-GB" altLang="nl-NL"/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981200" y="1035051"/>
            <a:ext cx="7924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nl-NL" sz="3600"/>
              <a:t>Functie van de hoornschoen (klauwen)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1752600" y="2057401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 sz="2800"/>
              <a:t> Bescherming van het Leven/ de Lederhuid tijdens: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2209800" y="2833688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 sz="2800"/>
              <a:t>1.  Staan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2209800" y="3581401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 sz="2800"/>
              <a:t>2.  Lopen</a:t>
            </a:r>
            <a:endParaRPr lang="en-GB" altLang="nl-NL"/>
          </a:p>
        </p:txBody>
      </p:sp>
      <p:grpSp>
        <p:nvGrpSpPr>
          <p:cNvPr id="93190" name="Group 6"/>
          <p:cNvGrpSpPr>
            <a:grpSpLocks/>
          </p:cNvGrpSpPr>
          <p:nvPr/>
        </p:nvGrpSpPr>
        <p:grpSpPr bwMode="auto">
          <a:xfrm>
            <a:off x="3124200" y="2971800"/>
            <a:ext cx="7239000" cy="3041650"/>
            <a:chOff x="1008" y="1872"/>
            <a:chExt cx="4560" cy="1916"/>
          </a:xfrm>
        </p:grpSpPr>
        <p:pic>
          <p:nvPicPr>
            <p:cNvPr id="93191" name="Picture 7" descr="mensvoe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592"/>
              <a:ext cx="1296" cy="1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192" name="Picture 8" descr="klauwdoors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544"/>
              <a:ext cx="2093" cy="1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193" name="Text Box 9"/>
            <p:cNvSpPr txBox="1">
              <a:spLocks noChangeArrowheads="1"/>
            </p:cNvSpPr>
            <p:nvPr/>
          </p:nvSpPr>
          <p:spPr bwMode="auto">
            <a:xfrm>
              <a:off x="2928" y="1872"/>
              <a:ext cx="264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GB" altLang="nl-NL"/>
                <a:t>De klauw is te vergelijken met onze schoen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79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autoUpdateAnimBg="0"/>
      <p:bldP spid="93188" grpId="0" autoUpdateAnimBg="0"/>
      <p:bldP spid="9318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B02A1-82E8-4011-BBB5-97B004E40A83}" type="datetime1">
              <a:rPr lang="en-GB" altLang="nl-NL"/>
              <a:pPr/>
              <a:t>19/08/2017</a:t>
            </a:fld>
            <a:endParaRPr lang="en-GB" alt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730C-CEB1-4710-9869-755BE8DBAA2B}" type="slidenum">
              <a:rPr lang="en-GB" altLang="nl-NL"/>
              <a:pPr/>
              <a:t>16</a:t>
            </a:fld>
            <a:endParaRPr lang="en-GB" altLang="nl-NL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914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altLang="nl-NL" sz="4000"/>
              <a:t>Wat als er iets fout gaat?</a:t>
            </a:r>
            <a:br>
              <a:rPr lang="en-GB" altLang="nl-NL" sz="4000"/>
            </a:br>
            <a:r>
              <a:rPr lang="en-GB" altLang="nl-NL" sz="4000"/>
              <a:t>Kreupelheid !</a:t>
            </a:r>
          </a:p>
        </p:txBody>
      </p: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3352800" y="2209801"/>
            <a:ext cx="5715000" cy="3813175"/>
            <a:chOff x="1392" y="1248"/>
            <a:chExt cx="3312" cy="2258"/>
          </a:xfrm>
        </p:grpSpPr>
        <p:pic>
          <p:nvPicPr>
            <p:cNvPr id="11270" name="Picture 6" descr="a31b2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248"/>
              <a:ext cx="3268" cy="22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1488" y="1488"/>
              <a:ext cx="144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GB" altLang="nl-NL"/>
                <a:t>achterbenen</a:t>
              </a:r>
            </a:p>
          </p:txBody>
        </p:sp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2736" y="2928"/>
              <a:ext cx="1968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nl-NL"/>
                <a:t>voorbenen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2593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6E76-9847-4E1C-B692-24E7B9AB24C6}" type="datetime1">
              <a:rPr lang="en-GB" altLang="nl-NL"/>
              <a:pPr/>
              <a:t>19/08/2017</a:t>
            </a:fld>
            <a:endParaRPr lang="en-GB" altLang="nl-NL"/>
          </a:p>
        </p:txBody>
      </p:sp>
      <p:sp>
        <p:nvSpPr>
          <p:cNvPr id="10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11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4851-379E-47D3-9876-E9D230199418}" type="slidenum">
              <a:rPr lang="en-GB" altLang="nl-NL"/>
              <a:pPr/>
              <a:t>17</a:t>
            </a:fld>
            <a:endParaRPr lang="en-GB" altLang="nl-NL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400800" y="5424489"/>
            <a:ext cx="426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 sz="2800"/>
              <a:t>Binnenklauwen overbelast ?</a:t>
            </a:r>
            <a:endParaRPr lang="en-GB" altLang="nl-NL"/>
          </a:p>
        </p:txBody>
      </p:sp>
      <p:grpSp>
        <p:nvGrpSpPr>
          <p:cNvPr id="90127" name="Group 15"/>
          <p:cNvGrpSpPr>
            <a:grpSpLocks/>
          </p:cNvGrpSpPr>
          <p:nvPr/>
        </p:nvGrpSpPr>
        <p:grpSpPr bwMode="auto">
          <a:xfrm>
            <a:off x="3429001" y="1371600"/>
            <a:ext cx="5910263" cy="4114800"/>
            <a:chOff x="1200" y="768"/>
            <a:chExt cx="3723" cy="2592"/>
          </a:xfrm>
        </p:grpSpPr>
        <p:pic>
          <p:nvPicPr>
            <p:cNvPr id="90114" name="Picture 2" descr="a31b2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816"/>
              <a:ext cx="3627" cy="253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0116" name="Rectangle 4"/>
            <p:cNvSpPr>
              <a:spLocks noChangeArrowheads="1"/>
            </p:cNvSpPr>
            <p:nvPr/>
          </p:nvSpPr>
          <p:spPr bwMode="auto">
            <a:xfrm flipH="1">
              <a:off x="2678" y="811"/>
              <a:ext cx="106" cy="25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0117" name="Oval 5"/>
            <p:cNvSpPr>
              <a:spLocks noChangeArrowheads="1"/>
            </p:cNvSpPr>
            <p:nvPr/>
          </p:nvSpPr>
          <p:spPr bwMode="auto">
            <a:xfrm>
              <a:off x="2832" y="768"/>
              <a:ext cx="1996" cy="63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 altLang="nl-NL"/>
                <a:t>60 % lichaamsgewicht</a:t>
              </a:r>
            </a:p>
          </p:txBody>
        </p:sp>
        <p:sp>
          <p:nvSpPr>
            <p:cNvPr id="90118" name="Oval 6"/>
            <p:cNvSpPr>
              <a:spLocks noChangeArrowheads="1"/>
            </p:cNvSpPr>
            <p:nvPr/>
          </p:nvSpPr>
          <p:spPr bwMode="auto">
            <a:xfrm>
              <a:off x="1200" y="2670"/>
              <a:ext cx="1872" cy="6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 altLang="nl-NL"/>
                <a:t>40 % lichaamsgewicht</a:t>
              </a:r>
            </a:p>
          </p:txBody>
        </p:sp>
      </p:grp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1752600" y="776289"/>
            <a:ext cx="4419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 sz="2800"/>
              <a:t>   buitenklauwen overbelast</a:t>
            </a:r>
          </a:p>
        </p:txBody>
      </p:sp>
    </p:spTree>
    <p:extLst>
      <p:ext uri="{BB962C8B-B14F-4D97-AF65-F5344CB8AC3E}">
        <p14:creationId xmlns:p14="http://schemas.microsoft.com/office/powerpoint/2010/main" val="298760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utoUpdateAnimBg="0"/>
      <p:bldP spid="9011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B0DB-4EEE-486B-8731-E12EDAA62E8C}" type="datetime1">
              <a:rPr lang="en-GB" altLang="nl-NL"/>
              <a:pPr/>
              <a:t>19/08/2017</a:t>
            </a:fld>
            <a:endParaRPr lang="en-GB" altLang="nl-NL"/>
          </a:p>
        </p:txBody>
      </p:sp>
      <p:sp>
        <p:nvSpPr>
          <p:cNvPr id="9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10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8D57-5AC7-435E-86B9-84B4DB7EE85C}" type="slidenum">
              <a:rPr lang="en-GB" altLang="nl-NL"/>
              <a:pPr/>
              <a:t>18</a:t>
            </a:fld>
            <a:endParaRPr lang="en-GB" altLang="nl-NL"/>
          </a:p>
        </p:txBody>
      </p:sp>
      <p:sp>
        <p:nvSpPr>
          <p:cNvPr id="808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47800" y="1295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altLang="nl-NL" b="1"/>
              <a:t>Gewichtschommelingen</a:t>
            </a:r>
            <a:br>
              <a:rPr lang="en-GB" altLang="nl-NL" b="1"/>
            </a:br>
            <a:r>
              <a:rPr lang="en-GB" altLang="nl-NL" b="1"/>
              <a:t> in de </a:t>
            </a:r>
            <a:br>
              <a:rPr lang="en-GB" altLang="nl-NL" b="1"/>
            </a:br>
            <a:r>
              <a:rPr lang="en-GB" altLang="nl-NL" b="1"/>
              <a:t>Achterbenen</a:t>
            </a:r>
          </a:p>
        </p:txBody>
      </p:sp>
      <p:sp>
        <p:nvSpPr>
          <p:cNvPr id="80900" name="Rectangle 1028"/>
          <p:cNvSpPr>
            <a:spLocks noChangeArrowheads="1"/>
          </p:cNvSpPr>
          <p:nvPr/>
        </p:nvSpPr>
        <p:spPr bwMode="auto">
          <a:xfrm>
            <a:off x="2057400" y="3001964"/>
            <a:ext cx="68595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Tx/>
              <a:buChar char="•"/>
            </a:pPr>
            <a:r>
              <a:rPr lang="en-GB" altLang="nl-NL" sz="3200"/>
              <a:t>  Vormverschil in de klauwen</a:t>
            </a:r>
            <a:endParaRPr lang="en-GB" altLang="nl-NL"/>
          </a:p>
        </p:txBody>
      </p:sp>
      <p:sp>
        <p:nvSpPr>
          <p:cNvPr id="80901" name="Text Box 1029"/>
          <p:cNvSpPr txBox="1">
            <a:spLocks noChangeArrowheads="1"/>
          </p:cNvSpPr>
          <p:nvPr/>
        </p:nvSpPr>
        <p:spPr bwMode="auto">
          <a:xfrm>
            <a:off x="2133600" y="2895600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GB" altLang="nl-NL"/>
          </a:p>
        </p:txBody>
      </p:sp>
      <p:sp>
        <p:nvSpPr>
          <p:cNvPr id="80902" name="Rectangle 1030"/>
          <p:cNvSpPr>
            <a:spLocks noChangeArrowheads="1"/>
          </p:cNvSpPr>
          <p:nvPr/>
        </p:nvSpPr>
        <p:spPr bwMode="auto">
          <a:xfrm>
            <a:off x="2057401" y="3687764"/>
            <a:ext cx="74310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Char char="•"/>
            </a:pPr>
            <a:r>
              <a:rPr lang="en-GB" altLang="nl-NL" sz="3200"/>
              <a:t>  Verschil in draagvlak van de klauwen</a:t>
            </a:r>
          </a:p>
        </p:txBody>
      </p:sp>
      <p:sp>
        <p:nvSpPr>
          <p:cNvPr id="80903" name="Text Box 1031"/>
          <p:cNvSpPr txBox="1">
            <a:spLocks noChangeArrowheads="1"/>
          </p:cNvSpPr>
          <p:nvPr/>
        </p:nvSpPr>
        <p:spPr bwMode="auto">
          <a:xfrm>
            <a:off x="2057400" y="4373564"/>
            <a:ext cx="6629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GB" altLang="nl-NL" sz="3200"/>
              <a:t>  Vloeren/ Ondergrond</a:t>
            </a:r>
          </a:p>
        </p:txBody>
      </p:sp>
      <p:sp>
        <p:nvSpPr>
          <p:cNvPr id="80904" name="Text Box 1032"/>
          <p:cNvSpPr txBox="1">
            <a:spLocks noChangeArrowheads="1"/>
          </p:cNvSpPr>
          <p:nvPr/>
        </p:nvSpPr>
        <p:spPr bwMode="auto">
          <a:xfrm>
            <a:off x="2057400" y="5029200"/>
            <a:ext cx="708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GB" altLang="nl-NL" sz="3200"/>
              <a:t>  Biomechanica</a:t>
            </a:r>
          </a:p>
        </p:txBody>
      </p:sp>
    </p:spTree>
    <p:extLst>
      <p:ext uri="{BB962C8B-B14F-4D97-AF65-F5344CB8AC3E}">
        <p14:creationId xmlns:p14="http://schemas.microsoft.com/office/powerpoint/2010/main" val="141788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utoUpdateAnimBg="0"/>
      <p:bldP spid="80902" grpId="0" autoUpdateAnimBg="0"/>
      <p:bldP spid="80903" grpId="0" autoUpdateAnimBg="0"/>
      <p:bldP spid="8090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B0DB-4EEE-486B-8731-E12EDAA62E8C}" type="datetime1">
              <a:rPr lang="en-GB" altLang="nl-NL"/>
              <a:pPr/>
              <a:t>19/08/2017</a:t>
            </a:fld>
            <a:endParaRPr lang="en-GB" altLang="nl-NL"/>
          </a:p>
        </p:txBody>
      </p:sp>
      <p:sp>
        <p:nvSpPr>
          <p:cNvPr id="9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10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8D57-5AC7-435E-86B9-84B4DB7EE85C}" type="slidenum">
              <a:rPr lang="en-GB" altLang="nl-NL"/>
              <a:pPr/>
              <a:t>19</a:t>
            </a:fld>
            <a:endParaRPr lang="en-GB" altLang="nl-NL"/>
          </a:p>
        </p:txBody>
      </p:sp>
      <p:sp>
        <p:nvSpPr>
          <p:cNvPr id="808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47800" y="1295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altLang="nl-NL" b="1"/>
              <a:t>Gewichtschommelingen</a:t>
            </a:r>
            <a:br>
              <a:rPr lang="en-GB" altLang="nl-NL" b="1"/>
            </a:br>
            <a:r>
              <a:rPr lang="en-GB" altLang="nl-NL" b="1"/>
              <a:t> in de </a:t>
            </a:r>
            <a:br>
              <a:rPr lang="en-GB" altLang="nl-NL" b="1"/>
            </a:br>
            <a:r>
              <a:rPr lang="en-GB" altLang="nl-NL" b="1"/>
              <a:t>Achterbenen</a:t>
            </a:r>
          </a:p>
        </p:txBody>
      </p:sp>
      <p:sp>
        <p:nvSpPr>
          <p:cNvPr id="80900" name="Rectangle 1028"/>
          <p:cNvSpPr>
            <a:spLocks noChangeArrowheads="1"/>
          </p:cNvSpPr>
          <p:nvPr/>
        </p:nvSpPr>
        <p:spPr bwMode="auto">
          <a:xfrm>
            <a:off x="2057400" y="3001964"/>
            <a:ext cx="68595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Tx/>
              <a:buChar char="•"/>
            </a:pPr>
            <a:r>
              <a:rPr lang="en-GB" altLang="nl-NL" sz="3200"/>
              <a:t>  Vormverschil in de klauwen</a:t>
            </a:r>
            <a:endParaRPr lang="en-GB" altLang="nl-NL"/>
          </a:p>
        </p:txBody>
      </p:sp>
      <p:sp>
        <p:nvSpPr>
          <p:cNvPr id="80901" name="Text Box 1029"/>
          <p:cNvSpPr txBox="1">
            <a:spLocks noChangeArrowheads="1"/>
          </p:cNvSpPr>
          <p:nvPr/>
        </p:nvSpPr>
        <p:spPr bwMode="auto">
          <a:xfrm>
            <a:off x="2133600" y="2895600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GB" altLang="nl-NL"/>
          </a:p>
        </p:txBody>
      </p:sp>
      <p:sp>
        <p:nvSpPr>
          <p:cNvPr id="80902" name="Rectangle 1030"/>
          <p:cNvSpPr>
            <a:spLocks noChangeArrowheads="1"/>
          </p:cNvSpPr>
          <p:nvPr/>
        </p:nvSpPr>
        <p:spPr bwMode="auto">
          <a:xfrm>
            <a:off x="2057401" y="3687764"/>
            <a:ext cx="74310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Char char="•"/>
            </a:pPr>
            <a:r>
              <a:rPr lang="en-GB" altLang="nl-NL" sz="3200"/>
              <a:t>  Verschil in draagvlak van de klauwen</a:t>
            </a:r>
          </a:p>
        </p:txBody>
      </p:sp>
      <p:sp>
        <p:nvSpPr>
          <p:cNvPr id="80903" name="Text Box 1031"/>
          <p:cNvSpPr txBox="1">
            <a:spLocks noChangeArrowheads="1"/>
          </p:cNvSpPr>
          <p:nvPr/>
        </p:nvSpPr>
        <p:spPr bwMode="auto">
          <a:xfrm>
            <a:off x="2057400" y="4373564"/>
            <a:ext cx="6629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GB" altLang="nl-NL" sz="3200"/>
              <a:t>  Vloeren/ Ondergrond</a:t>
            </a:r>
          </a:p>
        </p:txBody>
      </p:sp>
      <p:sp>
        <p:nvSpPr>
          <p:cNvPr id="80904" name="Text Box 1032"/>
          <p:cNvSpPr txBox="1">
            <a:spLocks noChangeArrowheads="1"/>
          </p:cNvSpPr>
          <p:nvPr/>
        </p:nvSpPr>
        <p:spPr bwMode="auto">
          <a:xfrm>
            <a:off x="2057400" y="5029200"/>
            <a:ext cx="708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GB" altLang="nl-NL" sz="3200"/>
              <a:t>  Biomechanica</a:t>
            </a:r>
          </a:p>
        </p:txBody>
      </p:sp>
    </p:spTree>
    <p:extLst>
      <p:ext uri="{BB962C8B-B14F-4D97-AF65-F5344CB8AC3E}">
        <p14:creationId xmlns:p14="http://schemas.microsoft.com/office/powerpoint/2010/main" val="227238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utoUpdateAnimBg="0"/>
      <p:bldP spid="80902" grpId="0" autoUpdateAnimBg="0"/>
      <p:bldP spid="80903" grpId="0" autoUpdateAnimBg="0"/>
      <p:bldP spid="8090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4FB6-F2D0-4D40-9E01-A02981F8E7C9}" type="datetime1">
              <a:rPr lang="en-GB" altLang="nl-NL"/>
              <a:pPr/>
              <a:t>19/08/2017</a:t>
            </a:fld>
            <a:endParaRPr lang="en-GB" alt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3D75-A02B-49C7-85AF-40E9473DA9B2}" type="slidenum">
              <a:rPr lang="en-GB" altLang="nl-NL"/>
              <a:pPr/>
              <a:t>2</a:t>
            </a:fld>
            <a:endParaRPr lang="en-GB" altLang="nl-NL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dirty="0" smtClean="0"/>
              <a:t>						</a:t>
            </a:r>
            <a:r>
              <a:rPr lang="en-GB" altLang="nl-NL" sz="3200" dirty="0" err="1" smtClean="0"/>
              <a:t>Functione</a:t>
            </a:r>
            <a:r>
              <a:rPr lang="en-US" altLang="nl-NL" sz="3200" dirty="0"/>
              <a:t>e</a:t>
            </a:r>
            <a:r>
              <a:rPr lang="en-GB" altLang="nl-NL" sz="3200" dirty="0"/>
              <a:t>l</a:t>
            </a:r>
            <a:r>
              <a:rPr lang="en-US" altLang="nl-NL" sz="3200" dirty="0"/>
              <a:t> </a:t>
            </a:r>
            <a:r>
              <a:rPr lang="en-GB" altLang="nl-NL" sz="3200" dirty="0" err="1"/>
              <a:t>Klauwverzorgen</a:t>
            </a:r>
            <a:endParaRPr lang="en-GB" altLang="nl-NL" sz="3200" dirty="0"/>
          </a:p>
        </p:txBody>
      </p:sp>
      <p:pic>
        <p:nvPicPr>
          <p:cNvPr id="4100" name="Picture 4" descr="a12b71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905000"/>
            <a:ext cx="2560638" cy="2971800"/>
          </a:xfrm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81400" y="5249864"/>
            <a:ext cx="533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nl-NL" sz="3200"/>
              <a:t>Waarom ?</a:t>
            </a:r>
          </a:p>
        </p:txBody>
      </p:sp>
    </p:spTree>
    <p:extLst>
      <p:ext uri="{BB962C8B-B14F-4D97-AF65-F5344CB8AC3E}">
        <p14:creationId xmlns:p14="http://schemas.microsoft.com/office/powerpoint/2010/main" val="646485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414A-6FAB-48B6-A63A-DA6296B49DA6}" type="datetime1">
              <a:rPr lang="en-GB" altLang="nl-NL"/>
              <a:pPr/>
              <a:t>19/08/2017</a:t>
            </a:fld>
            <a:endParaRPr lang="en-GB" altLang="nl-NL"/>
          </a:p>
        </p:txBody>
      </p:sp>
      <p:sp>
        <p:nvSpPr>
          <p:cNvPr id="9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10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2AD-0B02-45A4-946E-45D405C6C2FB}" type="slidenum">
              <a:rPr lang="en-GB" altLang="nl-NL"/>
              <a:pPr/>
              <a:t>20</a:t>
            </a:fld>
            <a:endParaRPr lang="en-GB" altLang="nl-NL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209800" y="914401"/>
            <a:ext cx="617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 sz="2800"/>
              <a:t>Verschil in vorm van de klauwen</a:t>
            </a:r>
            <a:endParaRPr lang="en-GB" altLang="nl-NL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038600" y="5257801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 sz="2800"/>
              <a:t>Verschil in draagvlak van de klauwen</a:t>
            </a:r>
          </a:p>
        </p:txBody>
      </p:sp>
      <p:grpSp>
        <p:nvGrpSpPr>
          <p:cNvPr id="50183" name="Group 7"/>
          <p:cNvGrpSpPr>
            <a:grpSpLocks/>
          </p:cNvGrpSpPr>
          <p:nvPr/>
        </p:nvGrpSpPr>
        <p:grpSpPr bwMode="auto">
          <a:xfrm>
            <a:off x="3048000" y="1676401"/>
            <a:ext cx="4953000" cy="3370263"/>
            <a:chOff x="960" y="1056"/>
            <a:chExt cx="3120" cy="2123"/>
          </a:xfrm>
        </p:grpSpPr>
        <p:pic>
          <p:nvPicPr>
            <p:cNvPr id="50178" name="Picture 2" descr="n00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056"/>
              <a:ext cx="2832" cy="2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181" name="Text Box 5"/>
            <p:cNvSpPr txBox="1">
              <a:spLocks noChangeArrowheads="1"/>
            </p:cNvSpPr>
            <p:nvPr/>
          </p:nvSpPr>
          <p:spPr bwMode="auto">
            <a:xfrm>
              <a:off x="960" y="1488"/>
              <a:ext cx="1152" cy="23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GB" altLang="nl-NL"/>
                <a:t>buitenklauw</a:t>
              </a:r>
            </a:p>
          </p:txBody>
        </p:sp>
        <p:sp>
          <p:nvSpPr>
            <p:cNvPr id="50182" name="Text Box 6"/>
            <p:cNvSpPr txBox="1">
              <a:spLocks noChangeArrowheads="1"/>
            </p:cNvSpPr>
            <p:nvPr/>
          </p:nvSpPr>
          <p:spPr bwMode="auto">
            <a:xfrm>
              <a:off x="2880" y="2160"/>
              <a:ext cx="1200" cy="23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GB" altLang="nl-NL"/>
                <a:t>binnenklauw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956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utoUpdateAnimBg="0"/>
      <p:bldP spid="5018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9527-141C-4743-8E44-7A637B89F24C}" type="datetime1">
              <a:rPr lang="en-GB" altLang="nl-NL"/>
              <a:pPr/>
              <a:t>19/08/2017</a:t>
            </a:fld>
            <a:endParaRPr lang="en-GB" altLang="nl-NL"/>
          </a:p>
        </p:txBody>
      </p:sp>
      <p:sp>
        <p:nvSpPr>
          <p:cNvPr id="9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10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69FD-A535-4F3C-8C0E-E1035DFC3C23}" type="slidenum">
              <a:rPr lang="en-GB" altLang="nl-NL"/>
              <a:pPr/>
              <a:t>21</a:t>
            </a:fld>
            <a:endParaRPr lang="en-GB" altLang="nl-NL"/>
          </a:p>
        </p:txBody>
      </p:sp>
      <p:grpSp>
        <p:nvGrpSpPr>
          <p:cNvPr id="51206" name="Group 6"/>
          <p:cNvGrpSpPr>
            <a:grpSpLocks/>
          </p:cNvGrpSpPr>
          <p:nvPr/>
        </p:nvGrpSpPr>
        <p:grpSpPr bwMode="auto">
          <a:xfrm>
            <a:off x="1981200" y="685800"/>
            <a:ext cx="8305800" cy="2743200"/>
            <a:chOff x="288" y="432"/>
            <a:chExt cx="5232" cy="1728"/>
          </a:xfrm>
        </p:grpSpPr>
        <p:pic>
          <p:nvPicPr>
            <p:cNvPr id="51203" name="Picture 3" descr="a12ab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505"/>
              <a:ext cx="2400" cy="1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04" name="Text Box 4"/>
            <p:cNvSpPr txBox="1">
              <a:spLocks noChangeArrowheads="1"/>
            </p:cNvSpPr>
            <p:nvPr/>
          </p:nvSpPr>
          <p:spPr bwMode="auto">
            <a:xfrm>
              <a:off x="2880" y="432"/>
              <a:ext cx="2640" cy="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GB" altLang="nl-NL" sz="3200"/>
                <a:t>Vloeren: </a:t>
              </a:r>
              <a:endParaRPr lang="en-GB" altLang="nl-NL"/>
            </a:p>
            <a:p>
              <a:pPr algn="l"/>
              <a:r>
                <a:rPr lang="en-GB" altLang="nl-NL"/>
                <a:t>	</a:t>
              </a:r>
              <a:r>
                <a:rPr lang="en-GB" altLang="nl-NL" sz="2800"/>
                <a:t>smerig, nat en hard</a:t>
              </a:r>
              <a:endParaRPr lang="en-GB" altLang="nl-NL"/>
            </a:p>
          </p:txBody>
        </p:sp>
      </p:grpSp>
      <p:grpSp>
        <p:nvGrpSpPr>
          <p:cNvPr id="51208" name="Group 8"/>
          <p:cNvGrpSpPr>
            <a:grpSpLocks/>
          </p:cNvGrpSpPr>
          <p:nvPr/>
        </p:nvGrpSpPr>
        <p:grpSpPr bwMode="auto">
          <a:xfrm>
            <a:off x="2286000" y="3028950"/>
            <a:ext cx="7391400" cy="2914650"/>
            <a:chOff x="480" y="1908"/>
            <a:chExt cx="4656" cy="1836"/>
          </a:xfrm>
        </p:grpSpPr>
        <p:pic>
          <p:nvPicPr>
            <p:cNvPr id="51202" name="Picture 2" descr="a12b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908"/>
              <a:ext cx="2448" cy="1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05" name="Text Box 5"/>
            <p:cNvSpPr txBox="1">
              <a:spLocks noChangeArrowheads="1"/>
            </p:cNvSpPr>
            <p:nvPr/>
          </p:nvSpPr>
          <p:spPr bwMode="auto">
            <a:xfrm>
              <a:off x="480" y="2832"/>
              <a:ext cx="2304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GB" altLang="nl-NL" sz="3200"/>
                <a:t>Weide:</a:t>
              </a:r>
              <a:endParaRPr lang="en-GB" altLang="nl-NL"/>
            </a:p>
            <a:p>
              <a:pPr algn="l"/>
              <a:r>
                <a:rPr lang="en-GB" altLang="nl-NL"/>
                <a:t>	</a:t>
              </a:r>
              <a:r>
                <a:rPr lang="en-GB" altLang="nl-NL" sz="2800"/>
                <a:t>schoon en zacht</a:t>
              </a:r>
              <a:endParaRPr lang="en-GB" altLang="nl-NL"/>
            </a:p>
          </p:txBody>
        </p:sp>
      </p:grpSp>
    </p:spTree>
    <p:extLst>
      <p:ext uri="{BB962C8B-B14F-4D97-AF65-F5344CB8AC3E}">
        <p14:creationId xmlns:p14="http://schemas.microsoft.com/office/powerpoint/2010/main" val="107658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C78A-2CB5-4FB6-978E-F66B10B9C9E6}" type="datetime1">
              <a:rPr lang="en-GB" altLang="nl-NL"/>
              <a:pPr/>
              <a:t>19/08/2017</a:t>
            </a:fld>
            <a:endParaRPr lang="en-GB" alt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1155-F100-4B76-8825-5F6134493C87}" type="slidenum">
              <a:rPr lang="en-GB" altLang="nl-NL"/>
              <a:pPr/>
              <a:t>22</a:t>
            </a:fld>
            <a:endParaRPr lang="en-GB" altLang="nl-NL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0"/>
            <a:ext cx="7772400" cy="1143000"/>
          </a:xfrm>
        </p:spPr>
        <p:txBody>
          <a:bodyPr/>
          <a:lstStyle/>
          <a:p>
            <a:r>
              <a:rPr lang="en-GB" altLang="nl-NL"/>
              <a:t>Biomechanica Achterbenen</a:t>
            </a:r>
          </a:p>
        </p:txBody>
      </p:sp>
      <p:pic>
        <p:nvPicPr>
          <p:cNvPr id="52227" name="Picture 3" descr="a31b331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676401"/>
            <a:ext cx="5264150" cy="3636963"/>
          </a:xfrm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362200" y="5257801"/>
            <a:ext cx="739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nl-NL" sz="2800"/>
              <a:t>Gewichtschommelingen in de achterklauwen</a:t>
            </a:r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308899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3BD9-0433-4C22-8548-A4ED20EB5B61}" type="datetime1">
              <a:rPr lang="en-GB" altLang="nl-NL"/>
              <a:pPr/>
              <a:t>19/08/2017</a:t>
            </a:fld>
            <a:endParaRPr lang="en-GB" altLang="nl-NL"/>
          </a:p>
        </p:txBody>
      </p:sp>
      <p:sp>
        <p:nvSpPr>
          <p:cNvPr id="6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7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D6DC-9A4F-43CE-BF0E-24A46146D00B}" type="slidenum">
              <a:rPr lang="en-GB" altLang="nl-NL"/>
              <a:pPr/>
              <a:t>23</a:t>
            </a:fld>
            <a:endParaRPr lang="en-GB" altLang="nl-NL"/>
          </a:p>
        </p:txBody>
      </p:sp>
      <p:pic>
        <p:nvPicPr>
          <p:cNvPr id="53250" name="Picture 2" descr="a31b3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5588"/>
            <a:ext cx="5791200" cy="434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886200" y="776288"/>
            <a:ext cx="1752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 sz="2800"/>
              <a:t>Weide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934200" y="776288"/>
            <a:ext cx="228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 sz="2800"/>
              <a:t>Huisvesting</a:t>
            </a:r>
          </a:p>
        </p:txBody>
      </p:sp>
    </p:spTree>
    <p:extLst>
      <p:ext uri="{BB962C8B-B14F-4D97-AF65-F5344CB8AC3E}">
        <p14:creationId xmlns:p14="http://schemas.microsoft.com/office/powerpoint/2010/main" val="65892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utoUpdateAnimBg="0"/>
      <p:bldP spid="5325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1F7A-6C96-473B-A7B7-A7BD4382E5E7}" type="datetime1">
              <a:rPr lang="en-GB" altLang="nl-NL"/>
              <a:pPr/>
              <a:t>19/08/2017</a:t>
            </a:fld>
            <a:endParaRPr lang="en-GB" altLang="nl-NL"/>
          </a:p>
        </p:txBody>
      </p:sp>
      <p:sp>
        <p:nvSpPr>
          <p:cNvPr id="22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23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0C09-90F7-4481-B318-769A16874024}" type="slidenum">
              <a:rPr lang="en-GB" altLang="nl-NL"/>
              <a:pPr/>
              <a:t>24</a:t>
            </a:fld>
            <a:endParaRPr lang="en-GB" altLang="nl-NL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2286000" y="685800"/>
            <a:ext cx="84064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altLang="nl-NL" sz="2800"/>
              <a:t>Gewichtschommelingen in de achterbuitenklauwen</a:t>
            </a:r>
            <a:endParaRPr lang="en-GB" altLang="nl-NL"/>
          </a:p>
        </p:txBody>
      </p:sp>
      <p:grpSp>
        <p:nvGrpSpPr>
          <p:cNvPr id="83988" name="Group 20"/>
          <p:cNvGrpSpPr>
            <a:grpSpLocks/>
          </p:cNvGrpSpPr>
          <p:nvPr/>
        </p:nvGrpSpPr>
        <p:grpSpPr bwMode="auto">
          <a:xfrm>
            <a:off x="4572000" y="1447802"/>
            <a:ext cx="2465388" cy="749621"/>
            <a:chOff x="3312" y="768"/>
            <a:chExt cx="1553" cy="567"/>
          </a:xfrm>
        </p:grpSpPr>
        <p:sp>
          <p:nvSpPr>
            <p:cNvPr id="83971" name="AutoShape 3"/>
            <p:cNvSpPr>
              <a:spLocks noChangeArrowheads="1"/>
            </p:cNvSpPr>
            <p:nvPr/>
          </p:nvSpPr>
          <p:spPr bwMode="auto">
            <a:xfrm>
              <a:off x="4080" y="768"/>
              <a:ext cx="288" cy="28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3972" name="Rectangle 4"/>
            <p:cNvSpPr>
              <a:spLocks noChangeArrowheads="1"/>
            </p:cNvSpPr>
            <p:nvPr/>
          </p:nvSpPr>
          <p:spPr bwMode="auto">
            <a:xfrm>
              <a:off x="3312" y="1056"/>
              <a:ext cx="1553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GB" altLang="nl-NL"/>
                <a:t>Irritatie van het leven</a:t>
              </a:r>
            </a:p>
          </p:txBody>
        </p:sp>
      </p:grpSp>
      <p:grpSp>
        <p:nvGrpSpPr>
          <p:cNvPr id="83987" name="Group 19"/>
          <p:cNvGrpSpPr>
            <a:grpSpLocks/>
          </p:cNvGrpSpPr>
          <p:nvPr/>
        </p:nvGrpSpPr>
        <p:grpSpPr bwMode="auto">
          <a:xfrm>
            <a:off x="4343400" y="2438399"/>
            <a:ext cx="3581400" cy="674158"/>
            <a:chOff x="1824" y="1440"/>
            <a:chExt cx="2256" cy="637"/>
          </a:xfrm>
        </p:grpSpPr>
        <p:sp>
          <p:nvSpPr>
            <p:cNvPr id="83974" name="AutoShape 6"/>
            <p:cNvSpPr>
              <a:spLocks noChangeArrowheads="1"/>
            </p:cNvSpPr>
            <p:nvPr/>
          </p:nvSpPr>
          <p:spPr bwMode="auto">
            <a:xfrm>
              <a:off x="2736" y="1440"/>
              <a:ext cx="288" cy="336"/>
            </a:xfrm>
            <a:prstGeom prst="downArrow">
              <a:avLst>
                <a:gd name="adj1" fmla="val 50000"/>
                <a:gd name="adj2" fmla="val 291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3975" name="Text Box 7"/>
            <p:cNvSpPr txBox="1">
              <a:spLocks noChangeArrowheads="1"/>
            </p:cNvSpPr>
            <p:nvPr/>
          </p:nvSpPr>
          <p:spPr bwMode="auto">
            <a:xfrm>
              <a:off x="1824" y="1728"/>
              <a:ext cx="225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GB" altLang="nl-NL"/>
                <a:t>Extra hoornvorming</a:t>
              </a:r>
            </a:p>
          </p:txBody>
        </p:sp>
      </p:grpSp>
      <p:grpSp>
        <p:nvGrpSpPr>
          <p:cNvPr id="83979" name="Group 11"/>
          <p:cNvGrpSpPr>
            <a:grpSpLocks/>
          </p:cNvGrpSpPr>
          <p:nvPr/>
        </p:nvGrpSpPr>
        <p:grpSpPr bwMode="auto">
          <a:xfrm>
            <a:off x="3733800" y="3276601"/>
            <a:ext cx="4648200" cy="697849"/>
            <a:chOff x="1440" y="2016"/>
            <a:chExt cx="2928" cy="714"/>
          </a:xfrm>
        </p:grpSpPr>
        <p:sp>
          <p:nvSpPr>
            <p:cNvPr id="83977" name="AutoShape 9"/>
            <p:cNvSpPr>
              <a:spLocks noChangeArrowheads="1"/>
            </p:cNvSpPr>
            <p:nvPr/>
          </p:nvSpPr>
          <p:spPr bwMode="auto">
            <a:xfrm>
              <a:off x="2736" y="2016"/>
              <a:ext cx="288" cy="336"/>
            </a:xfrm>
            <a:prstGeom prst="downArrow">
              <a:avLst>
                <a:gd name="adj1" fmla="val 50000"/>
                <a:gd name="adj2" fmla="val 291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3978" name="Text Box 10"/>
            <p:cNvSpPr txBox="1">
              <a:spLocks noChangeArrowheads="1"/>
            </p:cNvSpPr>
            <p:nvPr/>
          </p:nvSpPr>
          <p:spPr bwMode="auto">
            <a:xfrm>
              <a:off x="1440" y="2352"/>
              <a:ext cx="2928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GB" altLang="nl-NL"/>
                <a:t>Overbelasting van de buitenklauw</a:t>
              </a:r>
            </a:p>
          </p:txBody>
        </p:sp>
      </p:grpSp>
      <p:grpSp>
        <p:nvGrpSpPr>
          <p:cNvPr id="83993" name="Group 25"/>
          <p:cNvGrpSpPr>
            <a:grpSpLocks/>
          </p:cNvGrpSpPr>
          <p:nvPr/>
        </p:nvGrpSpPr>
        <p:grpSpPr bwMode="auto">
          <a:xfrm>
            <a:off x="4267200" y="4191003"/>
            <a:ext cx="4495800" cy="749621"/>
            <a:chOff x="1728" y="2736"/>
            <a:chExt cx="2832" cy="567"/>
          </a:xfrm>
        </p:grpSpPr>
        <p:sp>
          <p:nvSpPr>
            <p:cNvPr id="83980" name="AutoShape 12"/>
            <p:cNvSpPr>
              <a:spLocks noChangeArrowheads="1"/>
            </p:cNvSpPr>
            <p:nvPr/>
          </p:nvSpPr>
          <p:spPr bwMode="auto">
            <a:xfrm>
              <a:off x="2592" y="2736"/>
              <a:ext cx="480" cy="28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GB" altLang="nl-NL"/>
            </a:p>
          </p:txBody>
        </p:sp>
        <p:sp>
          <p:nvSpPr>
            <p:cNvPr id="83981" name="Text Box 13"/>
            <p:cNvSpPr txBox="1">
              <a:spLocks noChangeArrowheads="1"/>
            </p:cNvSpPr>
            <p:nvPr/>
          </p:nvSpPr>
          <p:spPr bwMode="auto">
            <a:xfrm>
              <a:off x="1728" y="3024"/>
              <a:ext cx="2832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GB" altLang="nl-NL"/>
                <a:t>Kneuzing op de Typische plaats</a:t>
              </a:r>
            </a:p>
          </p:txBody>
        </p:sp>
      </p:grpSp>
      <p:grpSp>
        <p:nvGrpSpPr>
          <p:cNvPr id="83986" name="Group 18"/>
          <p:cNvGrpSpPr>
            <a:grpSpLocks/>
          </p:cNvGrpSpPr>
          <p:nvPr/>
        </p:nvGrpSpPr>
        <p:grpSpPr bwMode="auto">
          <a:xfrm>
            <a:off x="4267200" y="5105403"/>
            <a:ext cx="4038600" cy="750888"/>
            <a:chOff x="1824" y="3216"/>
            <a:chExt cx="2544" cy="473"/>
          </a:xfrm>
        </p:grpSpPr>
        <p:sp>
          <p:nvSpPr>
            <p:cNvPr id="83983" name="AutoShape 15"/>
            <p:cNvSpPr>
              <a:spLocks noChangeArrowheads="1"/>
            </p:cNvSpPr>
            <p:nvPr/>
          </p:nvSpPr>
          <p:spPr bwMode="auto">
            <a:xfrm>
              <a:off x="2640" y="3216"/>
              <a:ext cx="528" cy="24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3984" name="Text Box 16"/>
            <p:cNvSpPr txBox="1">
              <a:spLocks noChangeArrowheads="1"/>
            </p:cNvSpPr>
            <p:nvPr/>
          </p:nvSpPr>
          <p:spPr bwMode="auto">
            <a:xfrm>
              <a:off x="1824" y="3456"/>
              <a:ext cx="25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GB" altLang="nl-NL"/>
                <a:t>Zoolzweer op Typische plaats</a:t>
              </a:r>
            </a:p>
          </p:txBody>
        </p:sp>
      </p:grpSp>
      <p:sp>
        <p:nvSpPr>
          <p:cNvPr id="83989" name="AutoShape 21"/>
          <p:cNvSpPr>
            <a:spLocks noChangeArrowheads="1"/>
          </p:cNvSpPr>
          <p:nvPr/>
        </p:nvSpPr>
        <p:spPr bwMode="auto">
          <a:xfrm rot="-10714014">
            <a:off x="2814639" y="1298575"/>
            <a:ext cx="1450975" cy="3887788"/>
          </a:xfrm>
          <a:prstGeom prst="curvedLeftArrow">
            <a:avLst>
              <a:gd name="adj1" fmla="val 38951"/>
              <a:gd name="adj2" fmla="val 10717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3990" name="AutoShape 22"/>
          <p:cNvSpPr>
            <a:spLocks noChangeArrowheads="1"/>
          </p:cNvSpPr>
          <p:nvPr/>
        </p:nvSpPr>
        <p:spPr bwMode="auto">
          <a:xfrm rot="-10177079">
            <a:off x="8712200" y="457200"/>
            <a:ext cx="749300" cy="3581400"/>
          </a:xfrm>
          <a:prstGeom prst="curvedRightArrow">
            <a:avLst>
              <a:gd name="adj1" fmla="val 41512"/>
              <a:gd name="adj2" fmla="val 189947"/>
              <a:gd name="adj3" fmla="val 2626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3991" name="Text Box 23"/>
          <p:cNvSpPr txBox="1">
            <a:spLocks noChangeArrowheads="1"/>
          </p:cNvSpPr>
          <p:nvPr/>
        </p:nvSpPr>
        <p:spPr bwMode="auto">
          <a:xfrm>
            <a:off x="1676400" y="785814"/>
            <a:ext cx="457200" cy="2031325"/>
          </a:xfrm>
          <a:prstGeom prst="rect">
            <a:avLst/>
          </a:prstGeom>
          <a:solidFill>
            <a:srgbClr val="FF3399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vicieuze</a:t>
            </a:r>
          </a:p>
          <a:p>
            <a:pPr algn="l"/>
            <a:r>
              <a:rPr lang="en-GB" altLang="nl-NL"/>
              <a:t>cirkel</a:t>
            </a:r>
          </a:p>
        </p:txBody>
      </p:sp>
    </p:spTree>
    <p:extLst>
      <p:ext uri="{BB962C8B-B14F-4D97-AF65-F5344CB8AC3E}">
        <p14:creationId xmlns:p14="http://schemas.microsoft.com/office/powerpoint/2010/main" val="396005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utoUpdateAnimBg="0"/>
      <p:bldP spid="83989" grpId="0" animBg="1"/>
      <p:bldP spid="83990" grpId="0" animBg="1"/>
      <p:bldP spid="83991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B54B-5A86-4E0E-B4F3-E01D3F597B95}" type="datetime1">
              <a:rPr lang="en-GB" altLang="nl-NL"/>
              <a:pPr/>
              <a:t>19/08/2017</a:t>
            </a:fld>
            <a:endParaRPr lang="en-GB" altLang="nl-NL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1812-D9B6-4D28-BEE4-3E28B140FD7A}" type="slidenum">
              <a:rPr lang="en-GB" altLang="nl-NL"/>
              <a:pPr/>
              <a:t>25</a:t>
            </a:fld>
            <a:endParaRPr lang="en-GB" altLang="nl-NL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838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altLang="nl-NL" sz="4000" b="1"/>
              <a:t>Versnelde hoornvorming door:</a:t>
            </a:r>
            <a:br>
              <a:rPr lang="en-GB" altLang="nl-NL" sz="4000" b="1"/>
            </a:br>
            <a:r>
              <a:rPr lang="en-GB" altLang="nl-NL" sz="4000" b="1"/>
              <a:t>Ondervoetaandoeningen</a:t>
            </a:r>
            <a:r>
              <a:rPr lang="en-GB" altLang="nl-NL"/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05000"/>
            <a:ext cx="7772400" cy="1066800"/>
          </a:xfrm>
        </p:spPr>
        <p:txBody>
          <a:bodyPr/>
          <a:lstStyle/>
          <a:p>
            <a:endParaRPr lang="en-GB" altLang="nl-NL">
              <a:solidFill>
                <a:srgbClr val="FF0000"/>
              </a:solidFill>
            </a:endParaRPr>
          </a:p>
          <a:p>
            <a:r>
              <a:rPr lang="en-GB" altLang="nl-NL">
                <a:solidFill>
                  <a:srgbClr val="FF0000"/>
                </a:solidFill>
              </a:rPr>
              <a:t>Bevangenheid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209800" y="34290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GB" altLang="nl-NL" sz="3200">
                <a:solidFill>
                  <a:srgbClr val="FF0000"/>
                </a:solidFill>
              </a:rPr>
              <a:t> Stinkpoot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209800" y="4267200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GB" altLang="nl-NL" sz="3200"/>
              <a:t> Mortellaro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2209800" y="5410201"/>
            <a:ext cx="838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GB" altLang="nl-NL"/>
              <a:t> </a:t>
            </a:r>
            <a:r>
              <a:rPr lang="en-GB" altLang="nl-NL" sz="2800"/>
              <a:t>Tussenteenflegmoon  </a:t>
            </a:r>
            <a:r>
              <a:rPr lang="en-GB" altLang="nl-NL">
                <a:sym typeface="Wingdings" panose="05000000000000000000" pitchFamily="2" charset="2"/>
              </a:rPr>
              <a:t> </a:t>
            </a:r>
            <a:r>
              <a:rPr lang="en-GB" altLang="nl-NL" sz="2800">
                <a:sym typeface="Monotype Sorts" pitchFamily="2" charset="2"/>
              </a:rPr>
              <a:t>geen invloed op hoorngroei</a:t>
            </a:r>
            <a:endParaRPr lang="en-GB" altLang="nl-NL" sz="2800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2209800" y="5181600"/>
            <a:ext cx="800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5305" name="AutoShape 9"/>
          <p:cNvSpPr>
            <a:spLocks/>
          </p:cNvSpPr>
          <p:nvPr/>
        </p:nvSpPr>
        <p:spPr bwMode="auto">
          <a:xfrm>
            <a:off x="5334000" y="2514600"/>
            <a:ext cx="533400" cy="2286000"/>
          </a:xfrm>
          <a:prstGeom prst="rightBrace">
            <a:avLst>
              <a:gd name="adj1" fmla="val 35714"/>
              <a:gd name="adj2" fmla="val 51389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6172200" y="2971801"/>
            <a:ext cx="3886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 sz="2800">
                <a:solidFill>
                  <a:srgbClr val="FF0000"/>
                </a:solidFill>
              </a:rPr>
              <a:t>Beinvloed hoorngroei</a:t>
            </a:r>
          </a:p>
          <a:p>
            <a:pPr algn="l"/>
            <a:r>
              <a:rPr lang="en-GB" altLang="nl-NL" sz="2800">
                <a:solidFill>
                  <a:srgbClr val="FF0000"/>
                </a:solidFill>
              </a:rPr>
              <a:t>    (vaak versneld)</a:t>
            </a:r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71260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  <p:bldP spid="55300" grpId="0" autoUpdateAnimBg="0"/>
      <p:bldP spid="55301" grpId="0" autoUpdateAnimBg="0"/>
      <p:bldP spid="55303" grpId="0" autoUpdateAnimBg="0"/>
      <p:bldP spid="55304" grpId="0" animBg="1"/>
      <p:bldP spid="55305" grpId="0" animBg="1"/>
      <p:bldP spid="5530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CDED-0131-497B-8DB1-E76295983592}" type="datetime1">
              <a:rPr lang="en-GB" altLang="nl-NL"/>
              <a:pPr/>
              <a:t>19/08/2017</a:t>
            </a:fld>
            <a:endParaRPr lang="en-GB" altLang="nl-NL"/>
          </a:p>
        </p:txBody>
      </p:sp>
      <p:sp>
        <p:nvSpPr>
          <p:cNvPr id="9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10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2BB7-AEFA-46A9-A657-F527BD80E5E3}" type="slidenum">
              <a:rPr lang="en-GB" altLang="nl-NL"/>
              <a:pPr/>
              <a:t>26</a:t>
            </a:fld>
            <a:endParaRPr lang="en-GB" altLang="nl-NL"/>
          </a:p>
        </p:txBody>
      </p:sp>
      <p:grpSp>
        <p:nvGrpSpPr>
          <p:cNvPr id="56326" name="Group 6"/>
          <p:cNvGrpSpPr>
            <a:grpSpLocks/>
          </p:cNvGrpSpPr>
          <p:nvPr/>
        </p:nvGrpSpPr>
        <p:grpSpPr bwMode="auto">
          <a:xfrm>
            <a:off x="4267200" y="1676400"/>
            <a:ext cx="3352800" cy="3810000"/>
            <a:chOff x="2352" y="528"/>
            <a:chExt cx="2897" cy="3360"/>
          </a:xfrm>
        </p:grpSpPr>
        <p:pic>
          <p:nvPicPr>
            <p:cNvPr id="56322" name="Picture 2" descr="c11b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528"/>
              <a:ext cx="2897" cy="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23" name="AutoShape 3"/>
            <p:cNvSpPr>
              <a:spLocks noChangeArrowheads="1"/>
            </p:cNvSpPr>
            <p:nvPr/>
          </p:nvSpPr>
          <p:spPr bwMode="auto">
            <a:xfrm>
              <a:off x="3312" y="3360"/>
              <a:ext cx="576" cy="96"/>
            </a:xfrm>
            <a:prstGeom prst="leftRightArrow">
              <a:avLst>
                <a:gd name="adj1" fmla="val 50000"/>
                <a:gd name="adj2" fmla="val 12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6324" name="AutoShape 4"/>
            <p:cNvSpPr>
              <a:spLocks noChangeArrowheads="1"/>
            </p:cNvSpPr>
            <p:nvPr/>
          </p:nvSpPr>
          <p:spPr bwMode="auto">
            <a:xfrm>
              <a:off x="3408" y="2640"/>
              <a:ext cx="336" cy="144"/>
            </a:xfrm>
            <a:prstGeom prst="leftRightArrow">
              <a:avLst>
                <a:gd name="adj1" fmla="val 50000"/>
                <a:gd name="adj2" fmla="val 4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 altLang="nl-NL"/>
                <a:t>  </a:t>
              </a:r>
            </a:p>
          </p:txBody>
        </p:sp>
      </p:grp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981200" y="914400"/>
            <a:ext cx="8001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 sz="3200"/>
              <a:t>Overbelasting van de buitenklauw resulteert in:</a:t>
            </a:r>
          </a:p>
          <a:p>
            <a:pPr algn="l"/>
            <a:endParaRPr lang="en-GB" altLang="nl-NL" sz="3200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2895600" y="5486400"/>
            <a:ext cx="617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nl-NL" sz="3200"/>
              <a:t>Koehakkige stand</a:t>
            </a:r>
          </a:p>
        </p:txBody>
      </p:sp>
    </p:spTree>
    <p:extLst>
      <p:ext uri="{BB962C8B-B14F-4D97-AF65-F5344CB8AC3E}">
        <p14:creationId xmlns:p14="http://schemas.microsoft.com/office/powerpoint/2010/main" val="2389917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D233-E849-49D3-B74C-8FD605CA0300}" type="datetime1">
              <a:rPr lang="en-GB" altLang="nl-NL"/>
              <a:pPr/>
              <a:t>19/08/2017</a:t>
            </a:fld>
            <a:endParaRPr lang="en-GB" altLang="nl-NL"/>
          </a:p>
        </p:txBody>
      </p:sp>
      <p:sp>
        <p:nvSpPr>
          <p:cNvPr id="9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10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751E-142A-4B22-B32E-0CBD70842E74}" type="slidenum">
              <a:rPr lang="en-GB" altLang="nl-NL"/>
              <a:pPr/>
              <a:t>27</a:t>
            </a:fld>
            <a:endParaRPr lang="en-GB" altLang="nl-NL"/>
          </a:p>
        </p:txBody>
      </p:sp>
      <p:pic>
        <p:nvPicPr>
          <p:cNvPr id="57346" name="Picture 2" descr="c11b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71600"/>
            <a:ext cx="42037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347" name="AutoShape 3"/>
          <p:cNvCxnSpPr>
            <a:cxnSpLocks noChangeShapeType="1"/>
            <a:stCxn id="57346" idx="0"/>
            <a:endCxn id="57346" idx="0"/>
          </p:cNvCxnSpPr>
          <p:nvPr/>
        </p:nvCxnSpPr>
        <p:spPr bwMode="auto">
          <a:xfrm>
            <a:off x="5988050" y="13716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5334000" y="2514600"/>
            <a:ext cx="2590800" cy="1295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 flipH="1">
            <a:off x="5334000" y="2667000"/>
            <a:ext cx="30480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H="1">
            <a:off x="7010400" y="3505200"/>
            <a:ext cx="30480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3048000" y="776288"/>
            <a:ext cx="6858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 sz="2800"/>
              <a:t>Extra Hoornvorming Achterbuitenklauw</a:t>
            </a:r>
          </a:p>
        </p:txBody>
      </p:sp>
    </p:spTree>
    <p:extLst>
      <p:ext uri="{BB962C8B-B14F-4D97-AF65-F5344CB8AC3E}">
        <p14:creationId xmlns:p14="http://schemas.microsoft.com/office/powerpoint/2010/main" val="36221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  <p:bldP spid="57349" grpId="0" animBg="1"/>
      <p:bldP spid="573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BBAE-6F66-4525-B8DB-80866045EE77}" type="datetime1">
              <a:rPr lang="en-GB" altLang="nl-NL"/>
              <a:pPr/>
              <a:t>19/08/2017</a:t>
            </a:fld>
            <a:endParaRPr lang="en-GB" alt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4BB-7746-49A1-A98B-3391A33D0B46}" type="slidenum">
              <a:rPr lang="en-GB" altLang="nl-NL"/>
              <a:pPr/>
              <a:t>3</a:t>
            </a:fld>
            <a:endParaRPr lang="en-GB" altLang="nl-NL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dirty="0" smtClean="0"/>
              <a:t>								</a:t>
            </a:r>
            <a:r>
              <a:rPr lang="en-GB" altLang="nl-NL" dirty="0" err="1" smtClean="0"/>
              <a:t>Verliezen</a:t>
            </a:r>
            <a:endParaRPr lang="en-GB" altLang="nl-NL" dirty="0"/>
          </a:p>
        </p:txBody>
      </p:sp>
      <p:pic>
        <p:nvPicPr>
          <p:cNvPr id="5124" name="Picture 4" descr="a11b11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981200"/>
            <a:ext cx="3962400" cy="2971800"/>
          </a:xfrm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124200" y="5486400"/>
            <a:ext cx="594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GB" altLang="nl-NL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572000" y="5257800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nl-NL" sz="3600"/>
              <a:t>Welzijn</a:t>
            </a:r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53411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EB35-39A5-4524-A1C0-A91F93A4F945}" type="datetime1">
              <a:rPr lang="en-GB" altLang="nl-NL"/>
              <a:pPr/>
              <a:t>19/08/2017</a:t>
            </a:fld>
            <a:endParaRPr lang="en-GB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6CB6-1FCE-49B7-9946-9AFE6C7C2CE4}" type="slidenum">
              <a:rPr lang="en-GB" altLang="nl-NL"/>
              <a:pPr/>
              <a:t>4</a:t>
            </a:fld>
            <a:endParaRPr lang="en-GB" altLang="nl-NL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							REDEN </a:t>
            </a:r>
            <a:r>
              <a:rPr lang="nl-NL" altLang="nl-NL" dirty="0"/>
              <a:t>AFVOER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/>
              <a:t>VRUCHTBAARHEID			25 %</a:t>
            </a:r>
          </a:p>
          <a:p>
            <a:r>
              <a:rPr lang="nl-NL" altLang="nl-NL" dirty="0"/>
              <a:t>UIERGEBREKEN			</a:t>
            </a:r>
            <a:r>
              <a:rPr lang="nl-NL" altLang="nl-NL" dirty="0" smtClean="0"/>
              <a:t>15 </a:t>
            </a:r>
            <a:r>
              <a:rPr lang="nl-NL" altLang="nl-NL" dirty="0"/>
              <a:t>%</a:t>
            </a:r>
          </a:p>
          <a:p>
            <a:r>
              <a:rPr lang="nl-NL" altLang="nl-NL" u="sng" dirty="0"/>
              <a:t>KLAUWGEBREKEN			10 %</a:t>
            </a:r>
          </a:p>
          <a:p>
            <a:r>
              <a:rPr lang="nl-NL" altLang="nl-NL" dirty="0"/>
              <a:t>ONVOLDOENDE PRODUCTIE	30 %</a:t>
            </a:r>
          </a:p>
          <a:p>
            <a:r>
              <a:rPr lang="nl-NL" altLang="nl-NL" dirty="0"/>
              <a:t>OVERIG					20 %</a:t>
            </a:r>
          </a:p>
        </p:txBody>
      </p:sp>
    </p:spTree>
    <p:extLst>
      <p:ext uri="{BB962C8B-B14F-4D97-AF65-F5344CB8AC3E}">
        <p14:creationId xmlns:p14="http://schemas.microsoft.com/office/powerpoint/2010/main" val="11204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B0A3-827F-4750-864C-BF26080B9287}" type="datetime1">
              <a:rPr lang="en-GB" altLang="nl-NL"/>
              <a:pPr/>
              <a:t>19/08/2017</a:t>
            </a:fld>
            <a:endParaRPr lang="en-GB" altLang="nl-NL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49AE-B9A7-4DCC-BDAF-F44ED176B119}" type="slidenum">
              <a:rPr lang="en-GB" altLang="nl-NL"/>
              <a:pPr/>
              <a:t>5</a:t>
            </a:fld>
            <a:endParaRPr lang="en-GB" altLang="nl-NL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7772400" cy="1143000"/>
          </a:xfrm>
        </p:spPr>
        <p:txBody>
          <a:bodyPr/>
          <a:lstStyle/>
          <a:p>
            <a:pPr algn="l"/>
            <a:r>
              <a:rPr lang="en-GB" altLang="nl-NL" dirty="0" smtClean="0"/>
              <a:t>				</a:t>
            </a:r>
            <a:r>
              <a:rPr lang="en-GB" altLang="nl-NL" dirty="0" err="1" smtClean="0"/>
              <a:t>Verliezen</a:t>
            </a:r>
            <a:r>
              <a:rPr lang="en-GB" altLang="nl-NL" dirty="0" smtClean="0"/>
              <a:t> </a:t>
            </a:r>
            <a:r>
              <a:rPr lang="en-GB" altLang="nl-NL" dirty="0"/>
              <a:t>door: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828800"/>
            <a:ext cx="7239000" cy="990600"/>
          </a:xfrm>
        </p:spPr>
        <p:txBody>
          <a:bodyPr/>
          <a:lstStyle/>
          <a:p>
            <a:r>
              <a:rPr lang="en-GB" altLang="nl-NL"/>
              <a:t>Melk produktie</a:t>
            </a:r>
            <a:endParaRPr lang="en-GB" altLang="nl-NL" sz="3600"/>
          </a:p>
          <a:p>
            <a:endParaRPr lang="en-GB" altLang="nl-NL" sz="3600"/>
          </a:p>
          <a:p>
            <a:endParaRPr lang="en-GB" altLang="nl-NL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352800" y="48768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GB" altLang="nl-NL" sz="3200"/>
              <a:t>  Conditie</a:t>
            </a:r>
          </a:p>
        </p:txBody>
      </p:sp>
      <p:grpSp>
        <p:nvGrpSpPr>
          <p:cNvPr id="6156" name="Group 12"/>
          <p:cNvGrpSpPr>
            <a:grpSpLocks/>
          </p:cNvGrpSpPr>
          <p:nvPr/>
        </p:nvGrpSpPr>
        <p:grpSpPr bwMode="auto">
          <a:xfrm>
            <a:off x="4953000" y="1828800"/>
            <a:ext cx="4648200" cy="2057400"/>
            <a:chOff x="2160" y="768"/>
            <a:chExt cx="3312" cy="1584"/>
          </a:xfrm>
        </p:grpSpPr>
        <p:pic>
          <p:nvPicPr>
            <p:cNvPr id="6154" name="Picture 10" descr="a11b5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768"/>
              <a:ext cx="2112" cy="1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5" name="Text Box 11"/>
            <p:cNvSpPr txBox="1">
              <a:spLocks noChangeArrowheads="1"/>
            </p:cNvSpPr>
            <p:nvPr/>
          </p:nvSpPr>
          <p:spPr bwMode="auto">
            <a:xfrm>
              <a:off x="4320" y="1199"/>
              <a:ext cx="1152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nl-NL"/>
                <a:t>€  29</a:t>
              </a:r>
              <a:r>
                <a:rPr lang="en-GB" altLang="nl-NL"/>
                <a:t>,--</a:t>
              </a:r>
            </a:p>
          </p:txBody>
        </p:sp>
      </p:grpSp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5943600" y="4191000"/>
            <a:ext cx="4191000" cy="2057400"/>
            <a:chOff x="2832" y="2448"/>
            <a:chExt cx="2976" cy="1391"/>
          </a:xfrm>
        </p:grpSpPr>
        <p:pic>
          <p:nvPicPr>
            <p:cNvPr id="6153" name="Picture 9" descr="a31b2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448"/>
              <a:ext cx="2016" cy="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4800" y="2976"/>
              <a:ext cx="10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nl-NL"/>
                <a:t>€</a:t>
              </a:r>
              <a:r>
                <a:rPr lang="en-GB" altLang="nl-NL"/>
                <a:t>  1,-- 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106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  <p:bldP spid="615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400A-FD57-4D1F-98DD-706AA2FD1D61}" type="datetime1">
              <a:rPr lang="en-GB" altLang="nl-NL"/>
              <a:pPr/>
              <a:t>19/08/2017</a:t>
            </a:fld>
            <a:endParaRPr lang="en-GB" altLang="nl-NL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C1D1-D240-4637-BB8A-45C9BCE8D4A3}" type="slidenum">
              <a:rPr lang="en-GB" altLang="nl-NL"/>
              <a:pPr/>
              <a:t>6</a:t>
            </a:fld>
            <a:endParaRPr lang="en-GB" altLang="nl-NL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990600"/>
            <a:ext cx="3429000" cy="838200"/>
          </a:xfrm>
        </p:spPr>
        <p:txBody>
          <a:bodyPr/>
          <a:lstStyle/>
          <a:p>
            <a:r>
              <a:rPr lang="en-GB" altLang="nl-NL">
                <a:sym typeface="Marlett" pitchFamily="2" charset="2"/>
              </a:rPr>
              <a:t>Vruchtbaarheid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514600" y="2849563"/>
            <a:ext cx="2895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GB" altLang="nl-NL" sz="3200"/>
              <a:t> Levensduur	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200400" y="4572000"/>
            <a:ext cx="480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GB" altLang="nl-NL" sz="3200"/>
              <a:t> Jongvee opfok</a:t>
            </a:r>
          </a:p>
        </p:txBody>
      </p:sp>
      <p:grpSp>
        <p:nvGrpSpPr>
          <p:cNvPr id="47118" name="Group 14"/>
          <p:cNvGrpSpPr>
            <a:grpSpLocks/>
          </p:cNvGrpSpPr>
          <p:nvPr/>
        </p:nvGrpSpPr>
        <p:grpSpPr bwMode="auto">
          <a:xfrm>
            <a:off x="5181600" y="960438"/>
            <a:ext cx="5486400" cy="1935162"/>
            <a:chOff x="1824" y="144"/>
            <a:chExt cx="3408" cy="1411"/>
          </a:xfrm>
        </p:grpSpPr>
        <p:pic>
          <p:nvPicPr>
            <p:cNvPr id="47110" name="Picture 6" descr="xa11a3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44"/>
              <a:ext cx="2208" cy="1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17" name="Text Box 13"/>
            <p:cNvSpPr txBox="1">
              <a:spLocks noChangeArrowheads="1"/>
            </p:cNvSpPr>
            <p:nvPr/>
          </p:nvSpPr>
          <p:spPr bwMode="auto">
            <a:xfrm>
              <a:off x="4032" y="624"/>
              <a:ext cx="120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nl-NL"/>
                <a:t>€  13</a:t>
              </a:r>
              <a:r>
                <a:rPr lang="en-GB" altLang="nl-NL"/>
                <a:t>,--</a:t>
              </a:r>
            </a:p>
          </p:txBody>
        </p:sp>
      </p:grpSp>
      <p:grpSp>
        <p:nvGrpSpPr>
          <p:cNvPr id="47121" name="Group 17"/>
          <p:cNvGrpSpPr>
            <a:grpSpLocks/>
          </p:cNvGrpSpPr>
          <p:nvPr/>
        </p:nvGrpSpPr>
        <p:grpSpPr bwMode="auto">
          <a:xfrm>
            <a:off x="5983288" y="3233738"/>
            <a:ext cx="3465512" cy="2850854"/>
            <a:chOff x="3024" y="1776"/>
            <a:chExt cx="2327" cy="1985"/>
          </a:xfrm>
        </p:grpSpPr>
        <p:pic>
          <p:nvPicPr>
            <p:cNvPr id="47111" name="Picture 7" descr="a31b26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776"/>
              <a:ext cx="1655" cy="1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20" name="Text Box 16"/>
            <p:cNvSpPr txBox="1">
              <a:spLocks noChangeArrowheads="1"/>
            </p:cNvSpPr>
            <p:nvPr/>
          </p:nvSpPr>
          <p:spPr bwMode="auto">
            <a:xfrm>
              <a:off x="3024" y="3504"/>
              <a:ext cx="91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nl-NL"/>
                <a:t>€  37.--</a:t>
              </a:r>
              <a:endParaRPr lang="en-GB" altLang="nl-NL" sz="3200"/>
            </a:p>
          </p:txBody>
        </p:sp>
      </p:grpSp>
    </p:spTree>
    <p:extLst>
      <p:ext uri="{BB962C8B-B14F-4D97-AF65-F5344CB8AC3E}">
        <p14:creationId xmlns:p14="http://schemas.microsoft.com/office/powerpoint/2010/main" val="190719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4" grpId="0" autoUpdateAnimBg="0"/>
      <p:bldP spid="4711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FF15-CF25-487F-B059-04E2831E2EF2}" type="datetime1">
              <a:rPr lang="en-GB" altLang="nl-NL"/>
              <a:pPr/>
              <a:t>19/08/2017</a:t>
            </a:fld>
            <a:endParaRPr lang="en-GB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F8D5-E587-4EBA-8D4C-718F2F6049FE}" type="slidenum">
              <a:rPr lang="en-GB" altLang="nl-NL"/>
              <a:pPr/>
              <a:t>7</a:t>
            </a:fld>
            <a:endParaRPr lang="en-GB" altLang="nl-NL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838200"/>
            <a:ext cx="7772400" cy="1143000"/>
          </a:xfrm>
        </p:spPr>
        <p:txBody>
          <a:bodyPr/>
          <a:lstStyle/>
          <a:p>
            <a:r>
              <a:rPr lang="nl-NL" altLang="nl-NL" sz="2800" b="1"/>
              <a:t>SCHADE (ƒ) PER GEVAL VAN ZICHTBARE KLAUW-AANDOENINGEN BIJ MELKVEE</a:t>
            </a:r>
            <a:endParaRPr lang="nl-NL" altLang="nl-NL" sz="280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nl-NL" altLang="nl-NL" sz="2400"/>
          </a:p>
          <a:p>
            <a:r>
              <a:rPr lang="nl-NL" altLang="nl-NL" sz="2400" b="1"/>
              <a:t>Produktie daling			29</a:t>
            </a:r>
          </a:p>
          <a:p>
            <a:r>
              <a:rPr lang="nl-NL" altLang="nl-NL" sz="2400" b="1"/>
              <a:t>Gewichtsschommelingen		  1</a:t>
            </a:r>
          </a:p>
          <a:p>
            <a:r>
              <a:rPr lang="nl-NL" altLang="nl-NL" sz="2400" b="1"/>
              <a:t>Extra Dierenartskosten		10</a:t>
            </a:r>
          </a:p>
          <a:p>
            <a:r>
              <a:rPr lang="nl-NL" altLang="nl-NL" sz="2400" b="1"/>
              <a:t>Verlengde TKT			13</a:t>
            </a:r>
          </a:p>
          <a:p>
            <a:r>
              <a:rPr lang="nl-NL" altLang="nl-NL" sz="2400" b="1"/>
              <a:t>Extra Arbeid Veehouder		14</a:t>
            </a:r>
          </a:p>
          <a:p>
            <a:r>
              <a:rPr lang="nl-NL" altLang="nl-NL" sz="2400" b="1"/>
              <a:t>Vervroegde Afvoer		37</a:t>
            </a:r>
          </a:p>
          <a:p>
            <a:endParaRPr lang="nl-NL" altLang="nl-NL" sz="2400" b="1"/>
          </a:p>
          <a:p>
            <a:r>
              <a:rPr lang="nl-NL" altLang="nl-NL" sz="2400" b="1"/>
              <a:t>Totaal			  €</a:t>
            </a:r>
            <a:r>
              <a:rPr lang="en-US" altLang="nl-NL" sz="2400" b="1"/>
              <a:t> </a:t>
            </a:r>
            <a:r>
              <a:rPr lang="nl-NL" altLang="nl-NL" sz="2400" b="1"/>
              <a:t>    104</a:t>
            </a:r>
          </a:p>
        </p:txBody>
      </p:sp>
    </p:spTree>
    <p:extLst>
      <p:ext uri="{BB962C8B-B14F-4D97-AF65-F5344CB8AC3E}">
        <p14:creationId xmlns:p14="http://schemas.microsoft.com/office/powerpoint/2010/main" val="1011647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B395-11F4-4F58-8628-9CC52131AEE0}" type="datetime1">
              <a:rPr lang="en-GB" altLang="nl-NL"/>
              <a:pPr/>
              <a:t>19/08/2017</a:t>
            </a:fld>
            <a:endParaRPr lang="en-GB" altLang="nl-NL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BFAE-C615-4132-9E97-CBA4AE5BD278}" type="slidenum">
              <a:rPr lang="en-GB" altLang="nl-NL"/>
              <a:pPr/>
              <a:t>8</a:t>
            </a:fld>
            <a:endParaRPr lang="en-GB" altLang="nl-NL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7772400" cy="1143000"/>
          </a:xfrm>
        </p:spPr>
        <p:txBody>
          <a:bodyPr/>
          <a:lstStyle/>
          <a:p>
            <a:pPr algn="l"/>
            <a:r>
              <a:rPr lang="en-GB" altLang="nl-NL" sz="3200"/>
              <a:t>Klauwverzorgen bestaat uit: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981200"/>
            <a:ext cx="4800600" cy="609600"/>
          </a:xfrm>
        </p:spPr>
        <p:txBody>
          <a:bodyPr/>
          <a:lstStyle/>
          <a:p>
            <a:r>
              <a:rPr lang="en-GB" altLang="nl-NL"/>
              <a:t>Verstandig Voeren </a:t>
            </a:r>
          </a:p>
        </p:txBody>
      </p:sp>
      <p:pic>
        <p:nvPicPr>
          <p:cNvPr id="10247" name="Picture 7" descr="a12b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58876"/>
            <a:ext cx="2819400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a12b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3528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362200" y="3154364"/>
            <a:ext cx="5562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GB" altLang="nl-NL" sz="3200"/>
              <a:t>  Goede Huisvesting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362200" y="4144964"/>
            <a:ext cx="487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GB" altLang="nl-NL" sz="3200"/>
              <a:t>  Regelmatig Voetbaden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362200" y="5287963"/>
            <a:ext cx="7924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GB" altLang="nl-NL" sz="3200"/>
              <a:t>  Regelmatig Functioneel Klauwverzorgen</a:t>
            </a:r>
          </a:p>
        </p:txBody>
      </p:sp>
    </p:spTree>
    <p:extLst>
      <p:ext uri="{BB962C8B-B14F-4D97-AF65-F5344CB8AC3E}">
        <p14:creationId xmlns:p14="http://schemas.microsoft.com/office/powerpoint/2010/main" val="127406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49" grpId="0" autoUpdateAnimBg="0"/>
      <p:bldP spid="10250" grpId="0" autoUpdateAnimBg="0"/>
      <p:bldP spid="1025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726F-9110-4A07-AAE6-5CE9F8AD28E1}" type="datetime1">
              <a:rPr lang="en-GB" altLang="nl-NL"/>
              <a:pPr/>
              <a:t>19/08/2017</a:t>
            </a:fld>
            <a:endParaRPr lang="en-GB" altLang="nl-NL"/>
          </a:p>
        </p:txBody>
      </p:sp>
      <p:sp>
        <p:nvSpPr>
          <p:cNvPr id="11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12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40AA-0016-4C05-BF56-A365928F5561}" type="slidenum">
              <a:rPr lang="en-GB" altLang="nl-NL"/>
              <a:pPr/>
              <a:t>9</a:t>
            </a:fld>
            <a:endParaRPr lang="en-GB" altLang="nl-NL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590800" y="1147764"/>
            <a:ext cx="2438400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 sz="2800"/>
              <a:t>zij aanzicht</a:t>
            </a:r>
          </a:p>
        </p:txBody>
      </p:sp>
      <p:pic>
        <p:nvPicPr>
          <p:cNvPr id="45060" name="Picture 4" descr="zijaanzi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3689350" cy="34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514600" y="3276600"/>
            <a:ext cx="228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Behaarde huid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048000" y="3886200"/>
            <a:ext cx="1676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kroonrand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895600" y="4572000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groeiringen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7010400" y="5486400"/>
            <a:ext cx="182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balhoorn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8229600" y="396240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kootholte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1524000" y="0"/>
            <a:ext cx="304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benamingen</a:t>
            </a:r>
          </a:p>
        </p:txBody>
      </p:sp>
    </p:spTree>
    <p:extLst>
      <p:ext uri="{BB962C8B-B14F-4D97-AF65-F5344CB8AC3E}">
        <p14:creationId xmlns:p14="http://schemas.microsoft.com/office/powerpoint/2010/main" val="3057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utoUpdateAnimBg="0"/>
      <p:bldP spid="45062" grpId="0" autoUpdateAnimBg="0"/>
      <p:bldP spid="45063" grpId="0" autoUpdateAnimBg="0"/>
      <p:bldP spid="45065" grpId="0" autoUpdateAnimBg="0"/>
      <p:bldP spid="45066" grpId="0" autoUpdateAnimBg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827</TotalTime>
  <Words>450</Words>
  <Application>Microsoft Office PowerPoint</Application>
  <PresentationFormat>Breedbeeld</PresentationFormat>
  <Paragraphs>209</Paragraphs>
  <Slides>27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5" baseType="lpstr">
      <vt:lpstr>Arial</vt:lpstr>
      <vt:lpstr>Calibri</vt:lpstr>
      <vt:lpstr>Marlett</vt:lpstr>
      <vt:lpstr>Monotype Sorts</vt:lpstr>
      <vt:lpstr>Trebuchet MS</vt:lpstr>
      <vt:lpstr>Wingdings</vt:lpstr>
      <vt:lpstr>Wingdings 3</vt:lpstr>
      <vt:lpstr>Facet</vt:lpstr>
      <vt:lpstr>Klauwverzorgen bij het rund</vt:lpstr>
      <vt:lpstr>      Functioneel Klauwverzorgen</vt:lpstr>
      <vt:lpstr>        Verliezen</vt:lpstr>
      <vt:lpstr>       REDEN AFVOER</vt:lpstr>
      <vt:lpstr>    Verliezen door:</vt:lpstr>
      <vt:lpstr>PowerPoint-presentatie</vt:lpstr>
      <vt:lpstr>SCHADE (ƒ) PER GEVAL VAN ZICHTBARE KLAUW-AANDOENINGEN BIJ MELKVEE</vt:lpstr>
      <vt:lpstr>Klauwverzorgen bestaat uit: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Wat als er iets fout gaat? Kreupelheid !</vt:lpstr>
      <vt:lpstr>PowerPoint-presentatie</vt:lpstr>
      <vt:lpstr>Gewichtschommelingen  in de  Achterbenen</vt:lpstr>
      <vt:lpstr>Gewichtschommelingen  in de  Achterbenen</vt:lpstr>
      <vt:lpstr>PowerPoint-presentatie</vt:lpstr>
      <vt:lpstr>PowerPoint-presentatie</vt:lpstr>
      <vt:lpstr>Biomechanica Achterbenen</vt:lpstr>
      <vt:lpstr>PowerPoint-presentatie</vt:lpstr>
      <vt:lpstr>PowerPoint-presentatie</vt:lpstr>
      <vt:lpstr>Versnelde hoornvorming door: Ondervoetaandoeningen </vt:lpstr>
      <vt:lpstr>PowerPoint-presentatie</vt:lpstr>
      <vt:lpstr>PowerPoint-presentatie</vt:lpstr>
    </vt:vector>
  </TitlesOfParts>
  <Company>Digicampuz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 Melkveehouderij</dc:title>
  <dc:creator>Fokkema, Rinze</dc:creator>
  <cp:lastModifiedBy>Rinze Fokkema</cp:lastModifiedBy>
  <cp:revision>24</cp:revision>
  <dcterms:created xsi:type="dcterms:W3CDTF">2015-01-31T07:28:37Z</dcterms:created>
  <dcterms:modified xsi:type="dcterms:W3CDTF">2017-08-19T19:35:40Z</dcterms:modified>
</cp:coreProperties>
</file>